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3"/>
  </p:notesMasterIdLst>
  <p:sldIdLst>
    <p:sldId id="256" r:id="rId2"/>
    <p:sldId id="320" r:id="rId3"/>
    <p:sldId id="262" r:id="rId4"/>
    <p:sldId id="304" r:id="rId5"/>
    <p:sldId id="323" r:id="rId6"/>
    <p:sldId id="322" r:id="rId7"/>
    <p:sldId id="324" r:id="rId8"/>
    <p:sldId id="321" r:id="rId9"/>
    <p:sldId id="327" r:id="rId10"/>
    <p:sldId id="308" r:id="rId11"/>
    <p:sldId id="266" r:id="rId12"/>
  </p:sldIdLst>
  <p:sldSz cx="9144000" cy="5143500" type="screen16x9"/>
  <p:notesSz cx="6858000" cy="9144000"/>
  <p:embeddedFontLst>
    <p:embeddedFont>
      <p:font typeface="Arvo" panose="020B0604020202020204" charset="0"/>
      <p:regular r:id="rId14"/>
      <p:bold r:id="rId15"/>
      <p:italic r:id="rId16"/>
      <p:boldItalic r:id="rId17"/>
    </p:embeddedFont>
    <p:embeddedFont>
      <p:font typeface="Bodoni" panose="020B0604020202020204" charset="0"/>
      <p:regular r:id="rId18"/>
      <p:bold r:id="rId19"/>
      <p:italic r:id="rId20"/>
      <p:boldItalic r:id="rId21"/>
    </p:embeddedFont>
    <p:embeddedFont>
      <p:font typeface="Ubuntu" panose="020B0604020202020204" charset="0"/>
      <p:regular r:id="rId22"/>
      <p:bold r:id="rId23"/>
      <p:italic r:id="rId24"/>
      <p:boldItalic r:id="rId25"/>
    </p:embeddedFont>
    <p:embeddedFont>
      <p:font typeface="Ubuntu Light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C65766-C828-4530-9812-0C2170A128FF}">
  <a:tblStyle styleId="{99C65766-C828-4530-9812-0C2170A128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6106ABA-8C86-4386-BC12-EF6879F949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56" autoAdjust="0"/>
    <p:restoredTop sz="94660"/>
  </p:normalViewPr>
  <p:slideViewPr>
    <p:cSldViewPr snapToGrid="0">
      <p:cViewPr varScale="1">
        <p:scale>
          <a:sx n="84" d="100"/>
          <a:sy n="84" d="100"/>
        </p:scale>
        <p:origin x="102" y="174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 dirty="0">
                <a:solidFill>
                  <a:schemeClr val="tx1"/>
                </a:solidFill>
                <a:latin typeface="Ubuntu" panose="020B0604020202020204" charset="0"/>
              </a:rPr>
              <a:t>CUSTOMER SEGMENTS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D1E-4E72-B4E8-3B816B1A86D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D1E-4E72-B4E8-3B816B1A86D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D1E-4E72-B4E8-3B816B1A86D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Foglio1!$H$17:$H$19</c:f>
              <c:strCache>
                <c:ptCount val="3"/>
                <c:pt idx="0">
                  <c:v>STUDENTI (19 - 30 ANNI)</c:v>
                </c:pt>
                <c:pt idx="1">
                  <c:v>LAVORATORI</c:v>
                </c:pt>
                <c:pt idx="2">
                  <c:v>ALTRO</c:v>
                </c:pt>
              </c:strCache>
            </c:strRef>
          </c:cat>
          <c:val>
            <c:numRef>
              <c:f>Foglio1!$I$17:$I$19</c:f>
              <c:numCache>
                <c:formatCode>0%</c:formatCode>
                <c:ptCount val="3"/>
                <c:pt idx="0">
                  <c:v>0.59</c:v>
                </c:pt>
                <c:pt idx="1">
                  <c:v>0.33</c:v>
                </c:pt>
                <c:pt idx="2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D1E-4E72-B4E8-3B816B1A86DE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6049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42eb61d9d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42eb61d9d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28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442eb61d9d_0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442eb61d9d_0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c48d04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4c48d04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2eb61d9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2eb61d9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468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2eb61d9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2eb61d9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8036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2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AND_BODY_2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quare with title and text">
  <p:cSld name="CUSTOM_1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with cyan frame">
  <p:cSld name="CUSTOM_1_1_1"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‹N›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1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21"/>
          <p:cNvSpPr txBox="1">
            <a:spLocks noGrp="1"/>
          </p:cNvSpPr>
          <p:nvPr>
            <p:ph type="subTitle" idx="2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62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Smart Cupboard</a:t>
            </a:r>
            <a:endParaRPr i="1" dirty="0"/>
          </a:p>
        </p:txBody>
      </p:sp>
      <p:sp>
        <p:nvSpPr>
          <p:cNvPr id="194" name="Google Shape;194;p32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2A5BCBA-061B-449D-983C-2F6741FF2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74" y="2997612"/>
            <a:ext cx="1844413" cy="14791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>
            <a:spLocks noGrp="1"/>
          </p:cNvSpPr>
          <p:nvPr>
            <p:ph type="title"/>
          </p:nvPr>
        </p:nvSpPr>
        <p:spPr>
          <a:xfrm>
            <a:off x="648584" y="491163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 dirty="0"/>
              <a:t>Teams</a:t>
            </a:r>
            <a:endParaRPr b="1" dirty="0"/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>
              <a:solidFill>
                <a:srgbClr val="B7B7B7"/>
              </a:solidFill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260AF80C-3EE9-48FE-A823-BE0BF962D8CF}"/>
              </a:ext>
            </a:extLst>
          </p:cNvPr>
          <p:cNvSpPr/>
          <p:nvPr/>
        </p:nvSpPr>
        <p:spPr>
          <a:xfrm>
            <a:off x="670911" y="1632648"/>
            <a:ext cx="1151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Google Shape;201;p33">
            <a:extLst>
              <a:ext uri="{FF2B5EF4-FFF2-40B4-BE49-F238E27FC236}">
                <a16:creationId xmlns:a16="http://schemas.microsoft.com/office/drawing/2014/main" id="{854356F0-6BE5-47D6-A094-581C5BA0DADB}"/>
              </a:ext>
            </a:extLst>
          </p:cNvPr>
          <p:cNvSpPr txBox="1">
            <a:spLocks/>
          </p:cNvSpPr>
          <p:nvPr/>
        </p:nvSpPr>
        <p:spPr>
          <a:xfrm>
            <a:off x="1583024" y="2298784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Carmine D’Angelo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b="0" i="1" dirty="0">
                <a:solidFill>
                  <a:srgbClr val="282828"/>
                </a:solidFill>
                <a:effectLst/>
                <a:latin typeface="Ubuntu" panose="020B0604020202020204" charset="0"/>
              </a:rPr>
              <a:t>0522500881</a:t>
            </a:r>
            <a:endParaRPr lang="it-IT" sz="1100" i="1" dirty="0">
              <a:solidFill>
                <a:schemeClr val="tx1"/>
              </a:solidFill>
              <a:latin typeface="Ubuntu" panose="020B060402020202020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70784D93-D655-4047-9B52-6E80DC5F3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545" y="2293766"/>
            <a:ext cx="766974" cy="6825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4B14FB9A-3FA4-4F5E-A177-131BE28C3B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48584" y="3079164"/>
            <a:ext cx="776956" cy="682500"/>
          </a:xfrm>
          <a:prstGeom prst="rect">
            <a:avLst/>
          </a:prstGeom>
        </p:spPr>
      </p:pic>
      <p:sp>
        <p:nvSpPr>
          <p:cNvPr id="17" name="Google Shape;261;p40">
            <a:extLst>
              <a:ext uri="{FF2B5EF4-FFF2-40B4-BE49-F238E27FC236}">
                <a16:creationId xmlns:a16="http://schemas.microsoft.com/office/drawing/2014/main" id="{08EB39AC-11AB-476E-B946-F5E960B614DE}"/>
              </a:ext>
            </a:extLst>
          </p:cNvPr>
          <p:cNvSpPr txBox="1">
            <a:spLocks/>
          </p:cNvSpPr>
          <p:nvPr/>
        </p:nvSpPr>
        <p:spPr>
          <a:xfrm>
            <a:off x="4923916" y="501202"/>
            <a:ext cx="3571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it-IT" dirty="0"/>
              <a:t> Tutor</a:t>
            </a:r>
          </a:p>
        </p:txBody>
      </p:sp>
      <p:sp>
        <p:nvSpPr>
          <p:cNvPr id="18" name="Google Shape;201;p33">
            <a:extLst>
              <a:ext uri="{FF2B5EF4-FFF2-40B4-BE49-F238E27FC236}">
                <a16:creationId xmlns:a16="http://schemas.microsoft.com/office/drawing/2014/main" id="{EF3E07C5-0E29-4655-8198-01CF22AD6B67}"/>
              </a:ext>
            </a:extLst>
          </p:cNvPr>
          <p:cNvSpPr txBox="1">
            <a:spLocks/>
          </p:cNvSpPr>
          <p:nvPr/>
        </p:nvSpPr>
        <p:spPr>
          <a:xfrm>
            <a:off x="4923916" y="1325476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sz="1800" b="1" dirty="0">
                <a:solidFill>
                  <a:schemeClr val="tx1"/>
                </a:solidFill>
                <a:latin typeface="Ubuntu" panose="020B0604020202020204" charset="0"/>
              </a:rPr>
              <a:t>Fabio </a:t>
            </a:r>
            <a:r>
              <a:rPr lang="it-IT" sz="1800" b="1" dirty="0" err="1">
                <a:solidFill>
                  <a:schemeClr val="tx1"/>
                </a:solidFill>
                <a:latin typeface="Ubuntu" panose="020B0604020202020204" charset="0"/>
              </a:rPr>
              <a:t>Spacagna</a:t>
            </a:r>
            <a:endParaRPr lang="it-IT" sz="1800" b="1" dirty="0">
              <a:solidFill>
                <a:schemeClr val="tx1"/>
              </a:solidFill>
              <a:latin typeface="Ubuntu" panose="020B0604020202020204" charset="0"/>
            </a:endParaRPr>
          </a:p>
          <a:p>
            <a:pPr marL="0" indent="0"/>
            <a:r>
              <a:rPr lang="it-IT" sz="1100" i="1" dirty="0">
                <a:solidFill>
                  <a:schemeClr val="bg2"/>
                </a:solidFill>
                <a:latin typeface="Ubuntu" panose="020B0604020202020204" charset="0"/>
              </a:rPr>
              <a:t>Tutor aziendale</a:t>
            </a:r>
          </a:p>
        </p:txBody>
      </p:sp>
      <p:sp>
        <p:nvSpPr>
          <p:cNvPr id="20" name="Google Shape;201;p33">
            <a:extLst>
              <a:ext uri="{FF2B5EF4-FFF2-40B4-BE49-F238E27FC236}">
                <a16:creationId xmlns:a16="http://schemas.microsoft.com/office/drawing/2014/main" id="{BEF6B5AD-7233-47C4-A3FE-D98FF8BFE2BE}"/>
              </a:ext>
            </a:extLst>
          </p:cNvPr>
          <p:cNvSpPr txBox="1">
            <a:spLocks/>
          </p:cNvSpPr>
          <p:nvPr/>
        </p:nvSpPr>
        <p:spPr>
          <a:xfrm>
            <a:off x="4935608" y="2347114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sz="1800" b="1" dirty="0">
                <a:solidFill>
                  <a:schemeClr val="tx1"/>
                </a:solidFill>
                <a:latin typeface="Ubuntu" panose="020B0604020202020204" charset="0"/>
              </a:rPr>
              <a:t>Rita Francese</a:t>
            </a:r>
          </a:p>
          <a:p>
            <a:pPr marL="0" indent="0"/>
            <a:r>
              <a:rPr lang="it-IT" sz="1100" i="1" dirty="0">
                <a:solidFill>
                  <a:schemeClr val="bg2"/>
                </a:solidFill>
                <a:latin typeface="Ubuntu" panose="020B0604020202020204" charset="0"/>
              </a:rPr>
              <a:t>Tutor 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F1BD3E82-E4BA-430F-8855-AD23AA37F8F5}"/>
              </a:ext>
            </a:extLst>
          </p:cNvPr>
          <p:cNvSpPr/>
          <p:nvPr/>
        </p:nvSpPr>
        <p:spPr>
          <a:xfrm>
            <a:off x="5119433" y="1058846"/>
            <a:ext cx="691042" cy="60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69CB1FAF-0312-46DD-B9A3-E9096E2ACF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528" y="1400034"/>
            <a:ext cx="766974" cy="756341"/>
          </a:xfrm>
          <a:prstGeom prst="rect">
            <a:avLst/>
          </a:prstGeom>
        </p:spPr>
      </p:pic>
      <p:sp>
        <p:nvSpPr>
          <p:cNvPr id="25" name="Google Shape;201;p33">
            <a:extLst>
              <a:ext uri="{FF2B5EF4-FFF2-40B4-BE49-F238E27FC236}">
                <a16:creationId xmlns:a16="http://schemas.microsoft.com/office/drawing/2014/main" id="{C6E5942C-95A3-4F07-B747-6574C9A766E3}"/>
              </a:ext>
            </a:extLst>
          </p:cNvPr>
          <p:cNvSpPr txBox="1">
            <a:spLocks/>
          </p:cNvSpPr>
          <p:nvPr/>
        </p:nvSpPr>
        <p:spPr>
          <a:xfrm>
            <a:off x="1583024" y="1536072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Francesco Aurilio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i="1" dirty="0">
                <a:solidFill>
                  <a:schemeClr val="tx1"/>
                </a:solidFill>
                <a:latin typeface="Ubuntu" panose="020B0604020202020204" charset="0"/>
              </a:rPr>
              <a:t>0522500979</a:t>
            </a:r>
          </a:p>
        </p:txBody>
      </p:sp>
      <p:sp>
        <p:nvSpPr>
          <p:cNvPr id="26" name="Google Shape;201;p33">
            <a:extLst>
              <a:ext uri="{FF2B5EF4-FFF2-40B4-BE49-F238E27FC236}">
                <a16:creationId xmlns:a16="http://schemas.microsoft.com/office/drawing/2014/main" id="{A34165DB-AFA1-4D30-8139-9552FA32137E}"/>
              </a:ext>
            </a:extLst>
          </p:cNvPr>
          <p:cNvSpPr txBox="1">
            <a:spLocks/>
          </p:cNvSpPr>
          <p:nvPr/>
        </p:nvSpPr>
        <p:spPr>
          <a:xfrm>
            <a:off x="1583024" y="3041662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Elia Testa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b="0" i="1" dirty="0">
                <a:solidFill>
                  <a:srgbClr val="282828"/>
                </a:solidFill>
                <a:effectLst/>
                <a:latin typeface="Ubuntu" panose="020B0604020202020204" charset="0"/>
              </a:rPr>
              <a:t>0222103754</a:t>
            </a:r>
            <a:endParaRPr lang="it-IT" sz="1100" i="1" dirty="0">
              <a:solidFill>
                <a:schemeClr val="tx1"/>
              </a:solidFill>
              <a:latin typeface="Ubuntu" panose="020B0604020202020204" charset="0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7EB5DFD-DDFD-440D-A8BD-C2C760049E8B}"/>
              </a:ext>
            </a:extLst>
          </p:cNvPr>
          <p:cNvSpPr/>
          <p:nvPr/>
        </p:nvSpPr>
        <p:spPr>
          <a:xfrm>
            <a:off x="717746" y="1043606"/>
            <a:ext cx="691042" cy="106992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A7609566-B090-40F8-AC23-66D2FB6BA8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846" y="3889364"/>
            <a:ext cx="776956" cy="682500"/>
          </a:xfrm>
          <a:prstGeom prst="rect">
            <a:avLst/>
          </a:prstGeom>
        </p:spPr>
      </p:pic>
      <p:sp>
        <p:nvSpPr>
          <p:cNvPr id="23" name="Google Shape;201;p33">
            <a:extLst>
              <a:ext uri="{FF2B5EF4-FFF2-40B4-BE49-F238E27FC236}">
                <a16:creationId xmlns:a16="http://schemas.microsoft.com/office/drawing/2014/main" id="{150A770D-7547-443E-AEE8-E979529FD35C}"/>
              </a:ext>
            </a:extLst>
          </p:cNvPr>
          <p:cNvSpPr txBox="1">
            <a:spLocks/>
          </p:cNvSpPr>
          <p:nvPr/>
        </p:nvSpPr>
        <p:spPr>
          <a:xfrm>
            <a:off x="1583024" y="3851862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Emanuele Vitale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b="0" i="1" dirty="0">
                <a:solidFill>
                  <a:srgbClr val="282828"/>
                </a:solidFill>
                <a:effectLst/>
                <a:latin typeface="Ubuntu" panose="020B0604020202020204" charset="0"/>
              </a:rPr>
              <a:t>0522500882</a:t>
            </a:r>
            <a:endParaRPr lang="it-IT" sz="1100" i="1" dirty="0">
              <a:solidFill>
                <a:schemeClr val="tx1"/>
              </a:solidFill>
              <a:latin typeface="Ubuntu" panose="020B060402020202020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F9BFEEB-CC18-4FEF-A07A-249618B193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9673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2"/>
          <p:cNvSpPr txBox="1">
            <a:spLocks noGrp="1"/>
          </p:cNvSpPr>
          <p:nvPr>
            <p:ph type="subTitle" idx="1"/>
          </p:nvPr>
        </p:nvSpPr>
        <p:spPr>
          <a:xfrm>
            <a:off x="900900" y="1716525"/>
            <a:ext cx="3671100" cy="24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b="1" dirty="0">
                <a:solidFill>
                  <a:schemeClr val="tx1"/>
                </a:solidFill>
              </a:rPr>
              <a:t>Grazie per l’attenzione</a:t>
            </a:r>
            <a:endParaRPr sz="4400" b="1" dirty="0">
              <a:solidFill>
                <a:schemeClr val="tx1"/>
              </a:solidFill>
            </a:endParaRPr>
          </a:p>
        </p:txBody>
      </p:sp>
      <p:cxnSp>
        <p:nvCxnSpPr>
          <p:cNvPr id="285" name="Google Shape;285;p42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7" name="Google Shape;287;p4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11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A193DB4-5412-42FE-A126-66C7CB984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242" y="1313424"/>
            <a:ext cx="3138143" cy="25166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subTitle" idx="1"/>
          </p:nvPr>
        </p:nvSpPr>
        <p:spPr>
          <a:xfrm>
            <a:off x="614775" y="2309594"/>
            <a:ext cx="2920800" cy="1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 dirty="0">
                <a:solidFill>
                  <a:schemeClr val="tx1"/>
                </a:solidFill>
              </a:rPr>
              <a:t>Stanco di aprire la dispensa e non trovare quello che cerchi?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it-IT" sz="18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-IT" sz="1800" dirty="0">
                <a:solidFill>
                  <a:schemeClr val="tx1"/>
                </a:solidFill>
              </a:rPr>
              <a:t>Pronto a rendere la tua dispensa intelligente?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216" name="Google Shape;216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57319354-9C42-4AF9-8318-664A7A149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04" y="304516"/>
            <a:ext cx="3428915" cy="1114500"/>
          </a:xfrm>
        </p:spPr>
        <p:txBody>
          <a:bodyPr/>
          <a:lstStyle/>
          <a:p>
            <a:r>
              <a:rPr lang="it-IT" sz="2800" dirty="0">
                <a:latin typeface="+mj-lt"/>
              </a:rPr>
              <a:t>Problema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A3A639E5-F2BA-49F5-929D-778CEA54B568}"/>
              </a:ext>
            </a:extLst>
          </p:cNvPr>
          <p:cNvSpPr/>
          <p:nvPr/>
        </p:nvSpPr>
        <p:spPr>
          <a:xfrm>
            <a:off x="3983665" y="85060"/>
            <a:ext cx="5022112" cy="49717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26" name="Picture 2" descr="Donna Che Guarda Nella Dispensa Vuota Immagine Stock - Immagine di aperto,  persona: 31546995">
            <a:extLst>
              <a:ext uri="{FF2B5EF4-FFF2-40B4-BE49-F238E27FC236}">
                <a16:creationId xmlns:a16="http://schemas.microsoft.com/office/drawing/2014/main" id="{16DABCAF-6642-4E76-8CED-96FF9F58C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237148"/>
            <a:ext cx="3664689" cy="26693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Soluzione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557E7E-E3BE-402A-ACEB-834993D10CD3}"/>
              </a:ext>
            </a:extLst>
          </p:cNvPr>
          <p:cNvSpPr txBox="1"/>
          <p:nvPr/>
        </p:nvSpPr>
        <p:spPr>
          <a:xfrm>
            <a:off x="747485" y="1727069"/>
            <a:ext cx="323396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Smart </a:t>
            </a:r>
            <a:r>
              <a:rPr lang="it-IT" sz="1400" kern="1200" dirty="0" err="1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Cupboard</a:t>
            </a: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 è </a:t>
            </a:r>
            <a:r>
              <a:rPr lang="it-IT" sz="1400" kern="1200" dirty="0" err="1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un’app</a:t>
            </a: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 ti facilita l'organizzazione della dispensa.</a:t>
            </a:r>
          </a:p>
          <a:p>
            <a:pPr marL="0" indent="0" algn="l">
              <a:buNone/>
            </a:pPr>
            <a:endParaRPr lang="it-IT" sz="1400" kern="1200" dirty="0">
              <a:solidFill>
                <a:srgbClr val="000000"/>
              </a:solidFill>
              <a:effectLst/>
              <a:latin typeface="Ubuntu Light" panose="020B0604020202020204" charset="0"/>
              <a:ea typeface="+mn-ea"/>
              <a:cs typeface="+mn-cs"/>
            </a:endParaRPr>
          </a:p>
          <a:p>
            <a:pPr marL="0" indent="0" algn="l">
              <a:buNone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Con la possibilità di: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kern="1200" dirty="0">
                <a:latin typeface="Ubuntu Light" panose="020B0604020202020204" charset="0"/>
                <a:ea typeface="+mn-ea"/>
                <a:cs typeface="+mn-cs"/>
              </a:rPr>
              <a:t>Aggiungere un prodotto tramite codice a barre;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Visualizzare le ricette;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Creare la lista della spesa aut</a:t>
            </a:r>
            <a:r>
              <a:rPr lang="it-IT" kern="1200" dirty="0">
                <a:latin typeface="Ubuntu Light" panose="020B0604020202020204" charset="0"/>
                <a:ea typeface="+mn-ea"/>
                <a:cs typeface="+mn-cs"/>
              </a:rPr>
              <a:t>omaticamente.</a:t>
            </a:r>
            <a:endParaRPr lang="it-IT" sz="1400" kern="1200" dirty="0">
              <a:solidFill>
                <a:srgbClr val="000000"/>
              </a:solidFill>
              <a:effectLst/>
              <a:latin typeface="Ubuntu Light" panose="020B0604020202020204" charset="0"/>
              <a:ea typeface="+mn-ea"/>
              <a:cs typeface="+mn-cs"/>
            </a:endParaRPr>
          </a:p>
          <a:p>
            <a:pPr marL="0" indent="0" algn="l">
              <a:buNone/>
            </a:pPr>
            <a:endParaRPr lang="it-IT" kern="1200" dirty="0">
              <a:latin typeface="Ubuntu" panose="020B0604020202020204" charset="0"/>
              <a:ea typeface="+mn-ea"/>
              <a:cs typeface="+mn-cs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45ECBE3-8788-4922-9206-1244CBE43F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71" r="10962" b="-1"/>
          <a:stretch/>
        </p:blipFill>
        <p:spPr>
          <a:xfrm>
            <a:off x="4572000" y="1727069"/>
            <a:ext cx="1783562" cy="22664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DAE7B6B-A5D0-4E91-BED3-CB604E2E02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0" r="8674"/>
          <a:stretch/>
        </p:blipFill>
        <p:spPr>
          <a:xfrm>
            <a:off x="6355562" y="1727069"/>
            <a:ext cx="1726404" cy="22664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Prodotto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pic>
        <p:nvPicPr>
          <p:cNvPr id="2" name="Il mio video6">
            <a:hlinkClick r:id="" action="ppaction://media"/>
            <a:extLst>
              <a:ext uri="{FF2B5EF4-FFF2-40B4-BE49-F238E27FC236}">
                <a16:creationId xmlns:a16="http://schemas.microsoft.com/office/drawing/2014/main" id="{A5716E1B-7A10-4BA4-A4A4-BCCEEC39D5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06525" y="1284791"/>
            <a:ext cx="5574385" cy="3223659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8017A87B-4447-48FA-AF23-F14062696771}"/>
              </a:ext>
            </a:extLst>
          </p:cNvPr>
          <p:cNvSpPr/>
          <p:nvPr/>
        </p:nvSpPr>
        <p:spPr>
          <a:xfrm>
            <a:off x="1427501" y="960120"/>
            <a:ext cx="2344399" cy="35483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41FB12B-66EA-495E-86BD-23ABA44185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5530" y="2574706"/>
            <a:ext cx="1844413" cy="1479138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3ABC752B-C3F3-4849-BF7D-43358EF867A5}"/>
              </a:ext>
            </a:extLst>
          </p:cNvPr>
          <p:cNvSpPr/>
          <p:nvPr/>
        </p:nvSpPr>
        <p:spPr>
          <a:xfrm>
            <a:off x="5215535" y="960120"/>
            <a:ext cx="2344399" cy="35483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63FBB24-21B8-410F-BAEE-E6A4A9BA2C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3952" y="1814537"/>
            <a:ext cx="1716209" cy="835311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529CC2F-57E6-49AA-9B35-E09D163F69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 flipH="1" flipV="1">
            <a:off x="6786520" y="2896620"/>
            <a:ext cx="851072" cy="83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2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8"/>
          <p:cNvSpPr txBox="1">
            <a:spLocks noGrp="1"/>
          </p:cNvSpPr>
          <p:nvPr>
            <p:ph type="title"/>
          </p:nvPr>
        </p:nvSpPr>
        <p:spPr>
          <a:xfrm>
            <a:off x="1175275" y="569975"/>
            <a:ext cx="6630300" cy="55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>
                <a:latin typeface="+mj-lt"/>
              </a:rPr>
              <a:t>Concorrenza</a:t>
            </a:r>
            <a:endParaRPr sz="2800" b="1" dirty="0">
              <a:latin typeface="+mj-lt"/>
            </a:endParaRPr>
          </a:p>
        </p:txBody>
      </p:sp>
      <p:sp>
        <p:nvSpPr>
          <p:cNvPr id="350" name="Google Shape;350;p4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5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D3AFE6B-9A7C-4C3A-8111-6084E72DD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174" y="1382270"/>
            <a:ext cx="5547652" cy="26428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>
                <a:latin typeface="+mj-lt"/>
              </a:rPr>
              <a:t>Mercato</a:t>
            </a:r>
            <a:endParaRPr sz="2800" b="1" dirty="0">
              <a:latin typeface="+mj-lt"/>
            </a:endParaRPr>
          </a:p>
        </p:txBody>
      </p:sp>
      <p:graphicFrame>
        <p:nvGraphicFramePr>
          <p:cNvPr id="316" name="Grafico 315">
            <a:extLst>
              <a:ext uri="{FF2B5EF4-FFF2-40B4-BE49-F238E27FC236}">
                <a16:creationId xmlns:a16="http://schemas.microsoft.com/office/drawing/2014/main" id="{4FEF8A00-45AF-4D8A-8A2C-DCAFF4B964D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936841"/>
              </p:ext>
            </p:extLst>
          </p:nvPr>
        </p:nvGraphicFramePr>
        <p:xfrm>
          <a:off x="3969489" y="146041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17" name="Immagine 316">
            <a:extLst>
              <a:ext uri="{FF2B5EF4-FFF2-40B4-BE49-F238E27FC236}">
                <a16:creationId xmlns:a16="http://schemas.microsoft.com/office/drawing/2014/main" id="{9DA2A401-2750-4179-BCBA-C1B2C63167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417" y="1460416"/>
            <a:ext cx="961132" cy="724592"/>
          </a:xfrm>
          <a:prstGeom prst="rect">
            <a:avLst/>
          </a:prstGeom>
        </p:spPr>
      </p:pic>
      <p:pic>
        <p:nvPicPr>
          <p:cNvPr id="318" name="Immagine 317">
            <a:extLst>
              <a:ext uri="{FF2B5EF4-FFF2-40B4-BE49-F238E27FC236}">
                <a16:creationId xmlns:a16="http://schemas.microsoft.com/office/drawing/2014/main" id="{489452FE-5D91-42C5-99F6-AB23E9FFB3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078" y="2375116"/>
            <a:ext cx="1144962" cy="913800"/>
          </a:xfrm>
          <a:prstGeom prst="rect">
            <a:avLst/>
          </a:prstGeom>
        </p:spPr>
      </p:pic>
      <p:pic>
        <p:nvPicPr>
          <p:cNvPr id="319" name="Picture 6">
            <a:extLst>
              <a:ext uri="{FF2B5EF4-FFF2-40B4-BE49-F238E27FC236}">
                <a16:creationId xmlns:a16="http://schemas.microsoft.com/office/drawing/2014/main" id="{C219DE88-5674-4D45-A0DF-2F0D3F9E99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09" b="349"/>
          <a:stretch/>
        </p:blipFill>
        <p:spPr bwMode="auto">
          <a:xfrm>
            <a:off x="2986925" y="3281071"/>
            <a:ext cx="1174115" cy="117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221E3A90-0C5D-46A2-9A8D-DCFB13BC46D8}"/>
              </a:ext>
            </a:extLst>
          </p:cNvPr>
          <p:cNvSpPr txBox="1"/>
          <p:nvPr/>
        </p:nvSpPr>
        <p:spPr>
          <a:xfrm>
            <a:off x="1194447" y="1668823"/>
            <a:ext cx="1887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App / Notifiche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56AAEF4-FA18-4D65-A1C7-5A9F80BF42EB}"/>
              </a:ext>
            </a:extLst>
          </p:cNvPr>
          <p:cNvSpPr txBox="1"/>
          <p:nvPr/>
        </p:nvSpPr>
        <p:spPr>
          <a:xfrm>
            <a:off x="1194447" y="2626453"/>
            <a:ext cx="15440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Community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24AF8A8-4580-40C2-9A65-64E453CAB161}"/>
              </a:ext>
            </a:extLst>
          </p:cNvPr>
          <p:cNvSpPr txBox="1"/>
          <p:nvPr/>
        </p:nvSpPr>
        <p:spPr>
          <a:xfrm>
            <a:off x="1577564" y="3499206"/>
            <a:ext cx="87235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TAM: 35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SAM: 25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SOM: 8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latin typeface="+mj-lt"/>
              </a:rPr>
              <a:t>M</a:t>
            </a:r>
            <a:r>
              <a:rPr lang="es" sz="2800" dirty="0">
                <a:latin typeface="+mj-lt"/>
              </a:rPr>
              <a:t>odello di business</a:t>
            </a:r>
            <a:endParaRPr sz="2800" dirty="0">
              <a:latin typeface="+mj-lt"/>
            </a:endParaRPr>
          </a:p>
        </p:txBody>
      </p:sp>
      <p:sp>
        <p:nvSpPr>
          <p:cNvPr id="315" name="Google Shape;315;p4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t>7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pic>
        <p:nvPicPr>
          <p:cNvPr id="23" name="Immagine 22" descr="Immagine che contiene tavolo&#10;&#10;Descrizione generata automaticamente">
            <a:extLst>
              <a:ext uri="{FF2B5EF4-FFF2-40B4-BE49-F238E27FC236}">
                <a16:creationId xmlns:a16="http://schemas.microsoft.com/office/drawing/2014/main" id="{B634524F-109F-4A17-938E-6EEB67336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91" y="1297172"/>
            <a:ext cx="8279219" cy="33148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lutter - Beautiful native apps in record time">
            <a:extLst>
              <a:ext uri="{FF2B5EF4-FFF2-40B4-BE49-F238E27FC236}">
                <a16:creationId xmlns:a16="http://schemas.microsoft.com/office/drawing/2014/main" id="{B3A20A76-0251-4C11-B05B-5A41A8DF6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2868" y="1287238"/>
            <a:ext cx="3967163" cy="1951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Tecnologie usate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pic>
        <p:nvPicPr>
          <p:cNvPr id="1028" name="Picture 4" descr="Firebase Brand Guidelines">
            <a:extLst>
              <a:ext uri="{FF2B5EF4-FFF2-40B4-BE49-F238E27FC236}">
                <a16:creationId xmlns:a16="http://schemas.microsoft.com/office/drawing/2014/main" id="{3AAFC5C1-EF08-4082-9CF8-66BCAC5E2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850" y="3570187"/>
            <a:ext cx="2805113" cy="789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Risultato immagini per sqlite">
            <a:extLst>
              <a:ext uri="{FF2B5EF4-FFF2-40B4-BE49-F238E27FC236}">
                <a16:creationId xmlns:a16="http://schemas.microsoft.com/office/drawing/2014/main" id="{043D8FC7-7217-4377-8094-E30FD4062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722" y="2445513"/>
            <a:ext cx="2578857" cy="122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6373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latin typeface="+mj-lt"/>
              </a:rPr>
              <a:t>A che punto siamo</a:t>
            </a:r>
            <a:endParaRPr sz="2800" dirty="0">
              <a:latin typeface="+mj-lt"/>
            </a:endParaRPr>
          </a:p>
        </p:txBody>
      </p:sp>
      <p:sp>
        <p:nvSpPr>
          <p:cNvPr id="315" name="Google Shape;315;p4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t>9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E15611D-8209-450E-9B3C-F1018E5B1949}"/>
              </a:ext>
            </a:extLst>
          </p:cNvPr>
          <p:cNvSpPr txBox="1"/>
          <p:nvPr/>
        </p:nvSpPr>
        <p:spPr>
          <a:xfrm>
            <a:off x="747485" y="1727069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Definizione del problema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5180B83-2957-430C-BD22-1BC1185945A0}"/>
              </a:ext>
            </a:extLst>
          </p:cNvPr>
          <p:cNvSpPr txBox="1"/>
          <p:nvPr/>
        </p:nvSpPr>
        <p:spPr>
          <a:xfrm>
            <a:off x="747482" y="2391551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Sviluppo dei </a:t>
            </a:r>
            <a:r>
              <a:rPr lang="it-IT" sz="1400" dirty="0" err="1">
                <a:effectLst/>
                <a:latin typeface="Ubuntu" panose="020B0604020202020204" charset="0"/>
                <a:ea typeface="Times New Roman" panose="02020603050405020304" pitchFamily="18" charset="0"/>
              </a:rPr>
              <a:t>mock</a:t>
            </a: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-up</a:t>
            </a:r>
          </a:p>
        </p:txBody>
      </p:sp>
      <p:pic>
        <p:nvPicPr>
          <p:cNvPr id="2050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E2FCF604-BE11-4B6B-B174-F86FAB8B2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032" y="1495676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D1DED637-4CF2-4535-87CF-979454C67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450" y="2258537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420CB2-AF70-4EEC-B690-B440BF1C8325}"/>
              </a:ext>
            </a:extLst>
          </p:cNvPr>
          <p:cNvSpPr txBox="1"/>
          <p:nvPr/>
        </p:nvSpPr>
        <p:spPr>
          <a:xfrm>
            <a:off x="747482" y="3120941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Ubuntu" panose="020B0604020202020204" charset="0"/>
                <a:ea typeface="Times New Roman" panose="02020603050405020304" pitchFamily="18" charset="0"/>
              </a:rPr>
              <a:t>Realizzazione interfacce in Flutter </a:t>
            </a:r>
            <a:endParaRPr lang="it-IT" sz="1400" dirty="0">
              <a:effectLst/>
              <a:latin typeface="Ubuntu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12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913F7A04-872C-48FE-848A-2323F4511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450" y="2911693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962A6C-4D08-41F6-A228-1D5CA0071553}"/>
              </a:ext>
            </a:extLst>
          </p:cNvPr>
          <p:cNvSpPr txBox="1"/>
          <p:nvPr/>
        </p:nvSpPr>
        <p:spPr>
          <a:xfrm>
            <a:off x="747482" y="3820692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Ubuntu" panose="020B0604020202020204" charset="0"/>
                <a:ea typeface="Times New Roman" panose="02020603050405020304" pitchFamily="18" charset="0"/>
              </a:rPr>
              <a:t>Implementazione back-end</a:t>
            </a:r>
            <a:endParaRPr lang="it-IT" sz="1400" dirty="0">
              <a:effectLst/>
              <a:latin typeface="Ubuntu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A3A5820-DF09-4F5F-A38E-D6951F51A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1450" y="3628581"/>
            <a:ext cx="590550" cy="590550"/>
          </a:xfrm>
          <a:prstGeom prst="rect">
            <a:avLst/>
          </a:prstGeom>
        </p:spPr>
      </p:pic>
      <p:pic>
        <p:nvPicPr>
          <p:cNvPr id="13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C454FD10-EEBD-4F00-AA5A-B4F0B3872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032" y="3564849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243937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FFA76C"/>
      </a:accent1>
      <a:accent2>
        <a:srgbClr val="FFCCAA"/>
      </a:accent2>
      <a:accent3>
        <a:srgbClr val="C35B14"/>
      </a:accent3>
      <a:accent4>
        <a:srgbClr val="8F4E23"/>
      </a:accent4>
      <a:accent5>
        <a:srgbClr val="D66C25"/>
      </a:accent5>
      <a:accent6>
        <a:srgbClr val="EECBB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139</Words>
  <Application>Microsoft Office PowerPoint</Application>
  <PresentationFormat>Presentazione su schermo (16:9)</PresentationFormat>
  <Paragraphs>51</Paragraphs>
  <Slides>11</Slides>
  <Notes>11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8" baseType="lpstr">
      <vt:lpstr>Ubuntu</vt:lpstr>
      <vt:lpstr>Arvo</vt:lpstr>
      <vt:lpstr>Bodoni</vt:lpstr>
      <vt:lpstr>Ubuntu Light</vt:lpstr>
      <vt:lpstr>Wingdings</vt:lpstr>
      <vt:lpstr>Arial</vt:lpstr>
      <vt:lpstr>Minimal Charm</vt:lpstr>
      <vt:lpstr>Smart Cupboard</vt:lpstr>
      <vt:lpstr>Problema</vt:lpstr>
      <vt:lpstr>Soluzione</vt:lpstr>
      <vt:lpstr>Prodotto</vt:lpstr>
      <vt:lpstr>Concorrenza</vt:lpstr>
      <vt:lpstr>Mercato</vt:lpstr>
      <vt:lpstr>Modello di business</vt:lpstr>
      <vt:lpstr>Tecnologie usate</vt:lpstr>
      <vt:lpstr>A che punto siamo</vt:lpstr>
      <vt:lpstr>Teams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begins</dc:title>
  <cp:lastModifiedBy>EMANUELE VITALE</cp:lastModifiedBy>
  <cp:revision>26</cp:revision>
  <dcterms:modified xsi:type="dcterms:W3CDTF">2021-02-12T14:21:22Z</dcterms:modified>
</cp:coreProperties>
</file>